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8288000" cy="10287000"/>
  <p:notesSz cx="6858000" cy="9144000"/>
  <p:embeddedFontLst>
    <p:embeddedFont>
      <p:font typeface="Canva Sans" panose="020B0604020202020204" charset="0"/>
      <p:regular r:id="rId23"/>
    </p:embeddedFont>
    <p:embeddedFont>
      <p:font typeface="Canva Sans Bold" panose="020B0604020202020204" charset="0"/>
      <p:regular r:id="rId24"/>
    </p:embeddedFont>
    <p:embeddedFont>
      <p:font typeface="Roboto" panose="02000000000000000000" pitchFamily="2" charset="0"/>
      <p:regular r:id="rId25"/>
    </p:embeddedFont>
    <p:embeddedFont>
      <p:font typeface="Roboto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8" d="100"/>
          <a:sy n="58" d="100"/>
        </p:scale>
        <p:origin x="400" y="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jpeg>
</file>

<file path=ppt/media/image3.png>
</file>

<file path=ppt/media/image4.sv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jpeg"/></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769052" y="30861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0" y="4121331"/>
            <a:ext cx="18288000" cy="1552575"/>
          </a:xfrm>
          <a:prstGeom prst="rect">
            <a:avLst/>
          </a:prstGeom>
        </p:spPr>
        <p:txBody>
          <a:bodyPr lIns="0" tIns="0" rIns="0" bIns="0" rtlCol="0" anchor="t">
            <a:spAutoFit/>
          </a:bodyPr>
          <a:lstStyle/>
          <a:p>
            <a:pPr algn="ctr">
              <a:lnSpc>
                <a:spcPts val="12599"/>
              </a:lnSpc>
            </a:pPr>
            <a:r>
              <a:rPr lang="en-US" sz="9000" b="1">
                <a:solidFill>
                  <a:srgbClr val="295773"/>
                </a:solidFill>
                <a:latin typeface="Roboto Bold"/>
                <a:ea typeface="Roboto Bold"/>
                <a:cs typeface="Roboto Bold"/>
                <a:sym typeface="Roboto Bold"/>
              </a:rPr>
              <a:t>ASSET MANAGEMENT</a:t>
            </a:r>
          </a:p>
        </p:txBody>
      </p:sp>
      <p:sp>
        <p:nvSpPr>
          <p:cNvPr id="4" name="TextBox 4"/>
          <p:cNvSpPr txBox="1"/>
          <p:nvPr/>
        </p:nvSpPr>
        <p:spPr>
          <a:xfrm>
            <a:off x="6063608" y="5616756"/>
            <a:ext cx="7218337" cy="1198880"/>
          </a:xfrm>
          <a:prstGeom prst="rect">
            <a:avLst/>
          </a:prstGeom>
        </p:spPr>
        <p:txBody>
          <a:bodyPr lIns="0" tIns="0" rIns="0" bIns="0" rtlCol="0" anchor="t">
            <a:spAutoFit/>
          </a:bodyPr>
          <a:lstStyle/>
          <a:p>
            <a:pPr algn="l">
              <a:lnSpc>
                <a:spcPts val="3220"/>
              </a:lnSpc>
            </a:pPr>
            <a:r>
              <a:rPr lang="en-US" sz="2300">
                <a:solidFill>
                  <a:srgbClr val="295773"/>
                </a:solidFill>
                <a:latin typeface="Roboto"/>
                <a:ea typeface="Roboto"/>
                <a:cs typeface="Roboto"/>
                <a:sym typeface="Roboto"/>
              </a:rPr>
              <a:t>TRAINEE NAME  : YAKESH BALAJI RAJA P</a:t>
            </a:r>
          </a:p>
          <a:p>
            <a:pPr algn="l">
              <a:lnSpc>
                <a:spcPts val="3220"/>
              </a:lnSpc>
            </a:pPr>
            <a:r>
              <a:rPr lang="en-US" sz="2300">
                <a:solidFill>
                  <a:srgbClr val="295773"/>
                </a:solidFill>
                <a:latin typeface="Roboto"/>
                <a:ea typeface="Roboto"/>
                <a:cs typeface="Roboto"/>
                <a:sym typeface="Roboto"/>
              </a:rPr>
              <a:t>TRAINER NAME  : JAVEED MOHAMMED HUSNUDDIN</a:t>
            </a:r>
          </a:p>
          <a:p>
            <a:pPr algn="ctr">
              <a:lnSpc>
                <a:spcPts val="3220"/>
              </a:lnSpc>
              <a:spcBef>
                <a:spcPct val="0"/>
              </a:spcBef>
            </a:pPr>
            <a:r>
              <a:rPr lang="en-US" sz="2300">
                <a:solidFill>
                  <a:srgbClr val="295773"/>
                </a:solidFill>
                <a:latin typeface="Roboto"/>
                <a:ea typeface="Roboto"/>
                <a:cs typeface="Roboto"/>
                <a:sym typeface="Roboto"/>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433045"/>
            <a:ext cx="13663993" cy="7420909"/>
          </a:xfrm>
          <a:custGeom>
            <a:avLst/>
            <a:gdLst/>
            <a:ahLst/>
            <a:cxnLst/>
            <a:rect l="l" t="t" r="r" b="b"/>
            <a:pathLst>
              <a:path w="13663993" h="7420909">
                <a:moveTo>
                  <a:pt x="0" y="0"/>
                </a:moveTo>
                <a:lnTo>
                  <a:pt x="13663994" y="0"/>
                </a:lnTo>
                <a:lnTo>
                  <a:pt x="13663994" y="7420910"/>
                </a:lnTo>
                <a:lnTo>
                  <a:pt x="0" y="7420910"/>
                </a:lnTo>
                <a:lnTo>
                  <a:pt x="0" y="0"/>
                </a:lnTo>
                <a:close/>
              </a:path>
            </a:pathLst>
          </a:custGeom>
          <a:blipFill>
            <a:blip r:embed="rId2"/>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439148"/>
            <a:ext cx="13663993" cy="7408704"/>
          </a:xfrm>
          <a:custGeom>
            <a:avLst/>
            <a:gdLst/>
            <a:ahLst/>
            <a:cxnLst/>
            <a:rect l="l" t="t" r="r" b="b"/>
            <a:pathLst>
              <a:path w="13663993" h="7408704">
                <a:moveTo>
                  <a:pt x="0" y="0"/>
                </a:moveTo>
                <a:lnTo>
                  <a:pt x="13663994" y="0"/>
                </a:lnTo>
                <a:lnTo>
                  <a:pt x="13663994" y="7408704"/>
                </a:lnTo>
                <a:lnTo>
                  <a:pt x="0" y="7408704"/>
                </a:lnTo>
                <a:lnTo>
                  <a:pt x="0" y="0"/>
                </a:lnTo>
                <a:close/>
              </a:path>
            </a:pathLst>
          </a:custGeom>
          <a:blipFill>
            <a:blip r:embed="rId2"/>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423891"/>
            <a:ext cx="13663993" cy="7439217"/>
          </a:xfrm>
          <a:custGeom>
            <a:avLst/>
            <a:gdLst/>
            <a:ahLst/>
            <a:cxnLst/>
            <a:rect l="l" t="t" r="r" b="b"/>
            <a:pathLst>
              <a:path w="13663993" h="7439217">
                <a:moveTo>
                  <a:pt x="0" y="0"/>
                </a:moveTo>
                <a:lnTo>
                  <a:pt x="13663994" y="0"/>
                </a:lnTo>
                <a:lnTo>
                  <a:pt x="13663994" y="7439218"/>
                </a:lnTo>
                <a:lnTo>
                  <a:pt x="0" y="7439218"/>
                </a:lnTo>
                <a:lnTo>
                  <a:pt x="0" y="0"/>
                </a:lnTo>
                <a:close/>
              </a:path>
            </a:pathLst>
          </a:custGeom>
          <a:blipFill>
            <a:blip r:embed="rId2"/>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203" y="1413180"/>
            <a:ext cx="13663593" cy="7460639"/>
          </a:xfrm>
          <a:custGeom>
            <a:avLst/>
            <a:gdLst/>
            <a:ahLst/>
            <a:cxnLst/>
            <a:rect l="l" t="t" r="r" b="b"/>
            <a:pathLst>
              <a:path w="13663593" h="7460639">
                <a:moveTo>
                  <a:pt x="0" y="0"/>
                </a:moveTo>
                <a:lnTo>
                  <a:pt x="13663594" y="0"/>
                </a:lnTo>
                <a:lnTo>
                  <a:pt x="13663594" y="7460640"/>
                </a:lnTo>
                <a:lnTo>
                  <a:pt x="0" y="7460640"/>
                </a:lnTo>
                <a:lnTo>
                  <a:pt x="0" y="0"/>
                </a:lnTo>
                <a:close/>
              </a:path>
            </a:pathLst>
          </a:custGeom>
          <a:blipFill>
            <a:blip r:embed="rId2"/>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203" y="1416233"/>
            <a:ext cx="13663593" cy="7454534"/>
          </a:xfrm>
          <a:custGeom>
            <a:avLst/>
            <a:gdLst/>
            <a:ahLst/>
            <a:cxnLst/>
            <a:rect l="l" t="t" r="r" b="b"/>
            <a:pathLst>
              <a:path w="13663593" h="7454534">
                <a:moveTo>
                  <a:pt x="0" y="0"/>
                </a:moveTo>
                <a:lnTo>
                  <a:pt x="13663594" y="0"/>
                </a:lnTo>
                <a:lnTo>
                  <a:pt x="13663594" y="7454534"/>
                </a:lnTo>
                <a:lnTo>
                  <a:pt x="0" y="7454534"/>
                </a:lnTo>
                <a:lnTo>
                  <a:pt x="0" y="0"/>
                </a:lnTo>
                <a:close/>
              </a:path>
            </a:pathLst>
          </a:custGeom>
          <a:blipFill>
            <a:blip r:embed="rId2"/>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877060"/>
            <a:ext cx="13663993" cy="7500245"/>
          </a:xfrm>
          <a:custGeom>
            <a:avLst/>
            <a:gdLst/>
            <a:ahLst/>
            <a:cxnLst/>
            <a:rect l="l" t="t" r="r" b="b"/>
            <a:pathLst>
              <a:path w="13663993" h="7500245">
                <a:moveTo>
                  <a:pt x="0" y="0"/>
                </a:moveTo>
                <a:lnTo>
                  <a:pt x="13663994" y="0"/>
                </a:lnTo>
                <a:lnTo>
                  <a:pt x="13663994" y="7500245"/>
                </a:lnTo>
                <a:lnTo>
                  <a:pt x="0" y="7500245"/>
                </a:lnTo>
                <a:lnTo>
                  <a:pt x="0" y="0"/>
                </a:lnTo>
                <a:close/>
              </a:path>
            </a:pathLst>
          </a:custGeom>
          <a:blipFill>
            <a:blip r:embed="rId2"/>
            <a:stretch>
              <a:fillRect/>
            </a:stretch>
          </a:blipFill>
        </p:spPr>
      </p:sp>
      <p:sp>
        <p:nvSpPr>
          <p:cNvPr id="3" name="TextBox 3"/>
          <p:cNvSpPr txBox="1"/>
          <p:nvPr/>
        </p:nvSpPr>
        <p:spPr>
          <a:xfrm>
            <a:off x="1028700" y="904875"/>
            <a:ext cx="3238500" cy="929742"/>
          </a:xfrm>
          <a:prstGeom prst="rect">
            <a:avLst/>
          </a:prstGeom>
        </p:spPr>
        <p:txBody>
          <a:bodyPr wrap="square" lIns="0" tIns="0" rIns="0" bIns="0" rtlCol="0" anchor="t">
            <a:spAutoFit/>
          </a:bodyPr>
          <a:lstStyle/>
          <a:p>
            <a:pPr algn="ctr">
              <a:lnSpc>
                <a:spcPts val="7840"/>
              </a:lnSpc>
            </a:pPr>
            <a:r>
              <a:rPr lang="en-US" sz="5600" b="1" dirty="0">
                <a:solidFill>
                  <a:srgbClr val="295773"/>
                </a:solidFill>
                <a:latin typeface="Roboto Bold"/>
                <a:ea typeface="Roboto Bold"/>
                <a:cs typeface="Roboto Bold"/>
                <a:sym typeface="Roboto Bold"/>
              </a:rPr>
              <a:t>Employee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423891"/>
            <a:ext cx="13663993" cy="7439217"/>
          </a:xfrm>
          <a:custGeom>
            <a:avLst/>
            <a:gdLst/>
            <a:ahLst/>
            <a:cxnLst/>
            <a:rect l="l" t="t" r="r" b="b"/>
            <a:pathLst>
              <a:path w="13663993" h="7439217">
                <a:moveTo>
                  <a:pt x="0" y="0"/>
                </a:moveTo>
                <a:lnTo>
                  <a:pt x="13663994" y="0"/>
                </a:lnTo>
                <a:lnTo>
                  <a:pt x="13663994" y="7439218"/>
                </a:lnTo>
                <a:lnTo>
                  <a:pt x="0" y="7439218"/>
                </a:lnTo>
                <a:lnTo>
                  <a:pt x="0" y="0"/>
                </a:lnTo>
                <a:close/>
              </a:path>
            </a:pathLst>
          </a:custGeom>
          <a:blipFill>
            <a:blip r:embed="rId2"/>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426943"/>
            <a:ext cx="13663993" cy="7433115"/>
          </a:xfrm>
          <a:custGeom>
            <a:avLst/>
            <a:gdLst/>
            <a:ahLst/>
            <a:cxnLst/>
            <a:rect l="l" t="t" r="r" b="b"/>
            <a:pathLst>
              <a:path w="13663993" h="7433115">
                <a:moveTo>
                  <a:pt x="0" y="0"/>
                </a:moveTo>
                <a:lnTo>
                  <a:pt x="13663994" y="0"/>
                </a:lnTo>
                <a:lnTo>
                  <a:pt x="13663994" y="7433114"/>
                </a:lnTo>
                <a:lnTo>
                  <a:pt x="0" y="7433114"/>
                </a:lnTo>
                <a:lnTo>
                  <a:pt x="0" y="0"/>
                </a:lnTo>
                <a:close/>
              </a:path>
            </a:pathLst>
          </a:custGeom>
          <a:blipFill>
            <a:blip r:embed="rId2"/>
            <a:stretch>
              <a:fillRect/>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411686"/>
            <a:ext cx="13663993" cy="7463628"/>
          </a:xfrm>
          <a:custGeom>
            <a:avLst/>
            <a:gdLst/>
            <a:ahLst/>
            <a:cxnLst/>
            <a:rect l="l" t="t" r="r" b="b"/>
            <a:pathLst>
              <a:path w="13663993" h="7463628">
                <a:moveTo>
                  <a:pt x="0" y="0"/>
                </a:moveTo>
                <a:lnTo>
                  <a:pt x="13663994" y="0"/>
                </a:lnTo>
                <a:lnTo>
                  <a:pt x="13663994" y="7463628"/>
                </a:lnTo>
                <a:lnTo>
                  <a:pt x="0" y="7463628"/>
                </a:lnTo>
                <a:lnTo>
                  <a:pt x="0" y="0"/>
                </a:lnTo>
                <a:close/>
              </a:path>
            </a:pathLst>
          </a:custGeom>
          <a:blipFill>
            <a:blip r:embed="rId2"/>
            <a:stretch>
              <a:fillRect/>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203" y="1422338"/>
            <a:ext cx="13663593" cy="7442324"/>
          </a:xfrm>
          <a:custGeom>
            <a:avLst/>
            <a:gdLst/>
            <a:ahLst/>
            <a:cxnLst/>
            <a:rect l="l" t="t" r="r" b="b"/>
            <a:pathLst>
              <a:path w="13663593" h="7442324">
                <a:moveTo>
                  <a:pt x="0" y="0"/>
                </a:moveTo>
                <a:lnTo>
                  <a:pt x="13663594" y="0"/>
                </a:lnTo>
                <a:lnTo>
                  <a:pt x="13663594" y="7442324"/>
                </a:lnTo>
                <a:lnTo>
                  <a:pt x="0" y="7442324"/>
                </a:lnTo>
                <a:lnTo>
                  <a:pt x="0" y="0"/>
                </a:lnTo>
                <a:close/>
              </a:path>
            </a:pathLst>
          </a:custGeom>
          <a:blipFill>
            <a:blip r:embed="rId2"/>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3192" y="1104900"/>
            <a:ext cx="4457700" cy="929742"/>
          </a:xfrm>
          <a:prstGeom prst="rect">
            <a:avLst/>
          </a:prstGeom>
        </p:spPr>
        <p:txBody>
          <a:bodyPr wrap="square" lIns="0" tIns="0" rIns="0" bIns="0" rtlCol="0" anchor="t">
            <a:spAutoFit/>
          </a:bodyPr>
          <a:lstStyle/>
          <a:p>
            <a:pPr algn="ctr">
              <a:lnSpc>
                <a:spcPts val="7840"/>
              </a:lnSpc>
            </a:pPr>
            <a:r>
              <a:rPr lang="en-US" sz="5600" b="1" dirty="0">
                <a:solidFill>
                  <a:srgbClr val="295773"/>
                </a:solidFill>
                <a:latin typeface="Roboto Bold"/>
                <a:ea typeface="Roboto Bold"/>
                <a:cs typeface="Roboto Bold"/>
                <a:sym typeface="Roboto Bold"/>
              </a:rPr>
              <a:t>About Project</a:t>
            </a:r>
          </a:p>
        </p:txBody>
      </p:sp>
      <p:sp>
        <p:nvSpPr>
          <p:cNvPr id="3" name="TextBox 3"/>
          <p:cNvSpPr txBox="1"/>
          <p:nvPr/>
        </p:nvSpPr>
        <p:spPr>
          <a:xfrm>
            <a:off x="1023192" y="2552700"/>
            <a:ext cx="16230600" cy="5434330"/>
          </a:xfrm>
          <a:prstGeom prst="rect">
            <a:avLst/>
          </a:prstGeom>
        </p:spPr>
        <p:txBody>
          <a:bodyPr lIns="0" tIns="0" rIns="0" bIns="0" rtlCol="0" anchor="t">
            <a:spAutoFit/>
          </a:bodyPr>
          <a:lstStyle/>
          <a:p>
            <a:pPr algn="just">
              <a:lnSpc>
                <a:spcPts val="3920"/>
              </a:lnSpc>
            </a:pPr>
            <a:r>
              <a:rPr lang="en-US" sz="2800" dirty="0">
                <a:solidFill>
                  <a:srgbClr val="000000"/>
                </a:solidFill>
                <a:latin typeface="Canva Sans"/>
                <a:ea typeface="Canva Sans"/>
                <a:cs typeface="Canva Sans"/>
                <a:sym typeface="Canva Sans"/>
              </a:rPr>
              <a:t>        The Asset Management System is a microservices-based web application designed to automate, streamline, and manage the complete lifecycle of assets within an organization. This system allows organizations to maintain control over their assets from acquisition to disposal while ensuring operational efficiency.</a:t>
            </a:r>
          </a:p>
          <a:p>
            <a:pPr algn="just">
              <a:lnSpc>
                <a:spcPts val="3920"/>
              </a:lnSpc>
            </a:pPr>
            <a:endParaRPr lang="en-US" sz="2800" dirty="0">
              <a:solidFill>
                <a:srgbClr val="000000"/>
              </a:solidFill>
              <a:latin typeface="Canva Sans"/>
              <a:ea typeface="Canva Sans"/>
              <a:cs typeface="Canva Sans"/>
              <a:sym typeface="Canva Sans"/>
            </a:endParaRPr>
          </a:p>
          <a:p>
            <a:pPr algn="just">
              <a:lnSpc>
                <a:spcPts val="3920"/>
              </a:lnSpc>
            </a:pPr>
            <a:r>
              <a:rPr lang="en-US" sz="2800" dirty="0">
                <a:solidFill>
                  <a:srgbClr val="000000"/>
                </a:solidFill>
                <a:latin typeface="Canva Sans"/>
                <a:ea typeface="Canva Sans"/>
                <a:cs typeface="Canva Sans"/>
                <a:sym typeface="Canva Sans"/>
              </a:rPr>
              <a:t>        This platform serves as a centralized hub for all asset-related operations and supports user roles such as employees and administrators. By replacing manual, or spreadsheet-based tracking methods with a robust digital solution, the application reduces human error, improves data accuracy, and speeds up decision-making.</a:t>
            </a:r>
          </a:p>
          <a:p>
            <a:pPr algn="just">
              <a:lnSpc>
                <a:spcPts val="3920"/>
              </a:lnSpc>
            </a:pPr>
            <a:endParaRPr lang="en-US" sz="2800" dirty="0">
              <a:solidFill>
                <a:srgbClr val="000000"/>
              </a:solidFill>
              <a:latin typeface="Canva Sans"/>
              <a:ea typeface="Canva Sans"/>
              <a:cs typeface="Canva Sans"/>
              <a:sym typeface="Canva Sans"/>
            </a:endParaRPr>
          </a:p>
          <a:p>
            <a:pPr algn="just">
              <a:lnSpc>
                <a:spcPts val="3920"/>
              </a:lnSpc>
            </a:pPr>
            <a:endParaRPr lang="en-US" sz="2800" dirty="0">
              <a:solidFill>
                <a:srgbClr val="000000"/>
              </a:solidFill>
              <a:latin typeface="Canva Sans"/>
              <a:ea typeface="Canva Sans"/>
              <a:cs typeface="Canva Sans"/>
              <a:sym typeface="Canva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396429"/>
            <a:ext cx="13663993" cy="7494142"/>
          </a:xfrm>
          <a:custGeom>
            <a:avLst/>
            <a:gdLst/>
            <a:ahLst/>
            <a:cxnLst/>
            <a:rect l="l" t="t" r="r" b="b"/>
            <a:pathLst>
              <a:path w="13663993" h="7494142">
                <a:moveTo>
                  <a:pt x="0" y="0"/>
                </a:moveTo>
                <a:lnTo>
                  <a:pt x="13663994" y="0"/>
                </a:lnTo>
                <a:lnTo>
                  <a:pt x="13663994" y="7494142"/>
                </a:lnTo>
                <a:lnTo>
                  <a:pt x="0" y="7494142"/>
                </a:lnTo>
                <a:lnTo>
                  <a:pt x="0" y="0"/>
                </a:lnTo>
                <a:close/>
              </a:path>
            </a:pathLst>
          </a:custGeom>
          <a:blipFill>
            <a:blip r:embed="rId2"/>
            <a:stretch>
              <a:fillRect/>
            </a:stretch>
          </a:blipFill>
        </p:spPr>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657" b="657"/>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48005" y="904875"/>
            <a:ext cx="8095995" cy="972185"/>
          </a:xfrm>
          <a:prstGeom prst="rect">
            <a:avLst/>
          </a:prstGeom>
        </p:spPr>
        <p:txBody>
          <a:bodyPr lIns="0" tIns="0" rIns="0" bIns="0" rtlCol="0" anchor="t">
            <a:spAutoFit/>
          </a:bodyPr>
          <a:lstStyle/>
          <a:p>
            <a:pPr algn="l">
              <a:lnSpc>
                <a:spcPts val="7840"/>
              </a:lnSpc>
              <a:spcBef>
                <a:spcPct val="0"/>
              </a:spcBef>
            </a:pPr>
            <a:r>
              <a:rPr lang="en-US" sz="5600" b="1">
                <a:solidFill>
                  <a:srgbClr val="295773"/>
                </a:solidFill>
                <a:latin typeface="Roboto Bold"/>
                <a:ea typeface="Roboto Bold"/>
                <a:cs typeface="Roboto Bold"/>
                <a:sym typeface="Roboto Bold"/>
              </a:rPr>
              <a:t>Technologies Used</a:t>
            </a:r>
          </a:p>
        </p:txBody>
      </p:sp>
      <p:grpSp>
        <p:nvGrpSpPr>
          <p:cNvPr id="3" name="Group 3"/>
          <p:cNvGrpSpPr/>
          <p:nvPr/>
        </p:nvGrpSpPr>
        <p:grpSpPr>
          <a:xfrm>
            <a:off x="1853251" y="2092516"/>
            <a:ext cx="5453293" cy="4021969"/>
            <a:chOff x="0" y="0"/>
            <a:chExt cx="7271057" cy="5362626"/>
          </a:xfrm>
        </p:grpSpPr>
        <p:sp>
          <p:nvSpPr>
            <p:cNvPr id="4" name="Freeform 4"/>
            <p:cNvSpPr/>
            <p:nvPr/>
          </p:nvSpPr>
          <p:spPr>
            <a:xfrm>
              <a:off x="2280187" y="371755"/>
              <a:ext cx="4990870" cy="4990870"/>
            </a:xfrm>
            <a:custGeom>
              <a:avLst/>
              <a:gdLst/>
              <a:ahLst/>
              <a:cxnLst/>
              <a:rect l="l" t="t" r="r" b="b"/>
              <a:pathLst>
                <a:path w="4990870" h="4990870">
                  <a:moveTo>
                    <a:pt x="0" y="0"/>
                  </a:moveTo>
                  <a:lnTo>
                    <a:pt x="4990870" y="0"/>
                  </a:lnTo>
                  <a:lnTo>
                    <a:pt x="4990870" y="4990871"/>
                  </a:lnTo>
                  <a:lnTo>
                    <a:pt x="0" y="4990871"/>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a:off x="0" y="0"/>
              <a:ext cx="5854053" cy="4014124"/>
              <a:chOff x="0" y="0"/>
              <a:chExt cx="2704992" cy="1854813"/>
            </a:xfrm>
          </p:grpSpPr>
          <p:sp>
            <p:nvSpPr>
              <p:cNvPr id="6" name="Freeform 6"/>
              <p:cNvSpPr/>
              <p:nvPr/>
            </p:nvSpPr>
            <p:spPr>
              <a:xfrm>
                <a:off x="0" y="0"/>
                <a:ext cx="2704992" cy="1854813"/>
              </a:xfrm>
              <a:custGeom>
                <a:avLst/>
                <a:gdLst/>
                <a:ahLst/>
                <a:cxnLst/>
                <a:rect l="l" t="t" r="r" b="b"/>
                <a:pathLst>
                  <a:path w="2704992" h="1854813">
                    <a:moveTo>
                      <a:pt x="2580532" y="1854813"/>
                    </a:moveTo>
                    <a:lnTo>
                      <a:pt x="124460" y="1854813"/>
                    </a:lnTo>
                    <a:cubicBezTo>
                      <a:pt x="55880" y="1854813"/>
                      <a:pt x="0" y="1798933"/>
                      <a:pt x="0" y="1730353"/>
                    </a:cubicBezTo>
                    <a:lnTo>
                      <a:pt x="0" y="124460"/>
                    </a:lnTo>
                    <a:cubicBezTo>
                      <a:pt x="0" y="55880"/>
                      <a:pt x="55880" y="0"/>
                      <a:pt x="124460" y="0"/>
                    </a:cubicBezTo>
                    <a:lnTo>
                      <a:pt x="2580532" y="0"/>
                    </a:lnTo>
                    <a:cubicBezTo>
                      <a:pt x="2649112" y="0"/>
                      <a:pt x="2704992" y="55880"/>
                      <a:pt x="2704992" y="124460"/>
                    </a:cubicBezTo>
                    <a:lnTo>
                      <a:pt x="2704992" y="1730353"/>
                    </a:lnTo>
                    <a:cubicBezTo>
                      <a:pt x="2704992" y="1798933"/>
                      <a:pt x="2649112" y="1854813"/>
                      <a:pt x="2580532" y="1854813"/>
                    </a:cubicBezTo>
                    <a:close/>
                  </a:path>
                </a:pathLst>
              </a:custGeom>
              <a:solidFill>
                <a:srgbClr val="FDFAFA"/>
              </a:solidFill>
            </p:spPr>
          </p:sp>
        </p:grpSp>
        <p:sp>
          <p:nvSpPr>
            <p:cNvPr id="7" name="TextBox 7"/>
            <p:cNvSpPr txBox="1"/>
            <p:nvPr/>
          </p:nvSpPr>
          <p:spPr>
            <a:xfrm>
              <a:off x="547603" y="1959437"/>
              <a:ext cx="4844122" cy="1957705"/>
            </a:xfrm>
            <a:prstGeom prst="rect">
              <a:avLst/>
            </a:prstGeom>
          </p:spPr>
          <p:txBody>
            <a:bodyPr lIns="0" tIns="0" rIns="0" bIns="0" rtlCol="0" anchor="t">
              <a:spAutoFit/>
            </a:bodyPr>
            <a:lstStyle/>
            <a:p>
              <a:pPr algn="l">
                <a:lnSpc>
                  <a:spcPts val="2940"/>
                </a:lnSpc>
              </a:pPr>
              <a:r>
                <a:rPr lang="en-US" sz="2100">
                  <a:solidFill>
                    <a:srgbClr val="295773"/>
                  </a:solidFill>
                  <a:latin typeface="Roboto"/>
                  <a:ea typeface="Roboto"/>
                  <a:cs typeface="Roboto"/>
                  <a:sym typeface="Roboto"/>
                </a:rPr>
                <a:t>Framework: Angular 15</a:t>
              </a:r>
            </a:p>
            <a:p>
              <a:pPr algn="l">
                <a:lnSpc>
                  <a:spcPts val="2940"/>
                </a:lnSpc>
              </a:pPr>
              <a:r>
                <a:rPr lang="en-US" sz="2100">
                  <a:solidFill>
                    <a:srgbClr val="295773"/>
                  </a:solidFill>
                  <a:latin typeface="Roboto"/>
                  <a:ea typeface="Roboto"/>
                  <a:cs typeface="Roboto"/>
                  <a:sym typeface="Roboto"/>
                </a:rPr>
                <a:t>UI Libraries: Bootstrap</a:t>
              </a:r>
            </a:p>
            <a:p>
              <a:pPr algn="l">
                <a:lnSpc>
                  <a:spcPts val="2940"/>
                </a:lnSpc>
              </a:pPr>
              <a:r>
                <a:rPr lang="en-US" sz="2100">
                  <a:solidFill>
                    <a:srgbClr val="295773"/>
                  </a:solidFill>
                  <a:latin typeface="Roboto"/>
                  <a:ea typeface="Roboto"/>
                  <a:cs typeface="Roboto"/>
                  <a:sym typeface="Roboto"/>
                </a:rPr>
                <a:t>Build Tool: Angular CLI</a:t>
              </a:r>
            </a:p>
            <a:p>
              <a:pPr algn="l">
                <a:lnSpc>
                  <a:spcPts val="2940"/>
                </a:lnSpc>
                <a:spcBef>
                  <a:spcPct val="0"/>
                </a:spcBef>
              </a:pPr>
              <a:endParaRPr lang="en-US" sz="2100">
                <a:solidFill>
                  <a:srgbClr val="295773"/>
                </a:solidFill>
                <a:latin typeface="Roboto"/>
                <a:ea typeface="Roboto"/>
                <a:cs typeface="Roboto"/>
                <a:sym typeface="Roboto"/>
              </a:endParaRPr>
            </a:p>
          </p:txBody>
        </p:sp>
        <p:sp>
          <p:nvSpPr>
            <p:cNvPr id="8" name="TextBox 8"/>
            <p:cNvSpPr txBox="1"/>
            <p:nvPr/>
          </p:nvSpPr>
          <p:spPr>
            <a:xfrm>
              <a:off x="547603" y="965007"/>
              <a:ext cx="5324156" cy="685637"/>
            </a:xfrm>
            <a:prstGeom prst="rect">
              <a:avLst/>
            </a:prstGeom>
          </p:spPr>
          <p:txBody>
            <a:bodyPr lIns="0" tIns="0" rIns="0" bIns="0" rtlCol="0" anchor="t">
              <a:spAutoFit/>
            </a:bodyPr>
            <a:lstStyle/>
            <a:p>
              <a:pPr algn="l">
                <a:lnSpc>
                  <a:spcPts val="4206"/>
                </a:lnSpc>
              </a:pPr>
              <a:r>
                <a:rPr lang="en-US" sz="3004" b="1">
                  <a:solidFill>
                    <a:srgbClr val="295773"/>
                  </a:solidFill>
                  <a:latin typeface="Roboto Bold"/>
                  <a:ea typeface="Roboto Bold"/>
                  <a:cs typeface="Roboto Bold"/>
                  <a:sym typeface="Roboto Bold"/>
                </a:rPr>
                <a:t>FRONTEND</a:t>
              </a:r>
            </a:p>
          </p:txBody>
        </p:sp>
      </p:grpSp>
      <p:grpSp>
        <p:nvGrpSpPr>
          <p:cNvPr id="9" name="Group 9"/>
          <p:cNvGrpSpPr/>
          <p:nvPr/>
        </p:nvGrpSpPr>
        <p:grpSpPr>
          <a:xfrm>
            <a:off x="8536937" y="2092516"/>
            <a:ext cx="8357349" cy="5438619"/>
            <a:chOff x="0" y="0"/>
            <a:chExt cx="11143131" cy="7251492"/>
          </a:xfrm>
        </p:grpSpPr>
        <p:sp>
          <p:nvSpPr>
            <p:cNvPr id="10" name="Freeform 10"/>
            <p:cNvSpPr/>
            <p:nvPr/>
          </p:nvSpPr>
          <p:spPr>
            <a:xfrm>
              <a:off x="6152261" y="2260622"/>
              <a:ext cx="4990870" cy="4990870"/>
            </a:xfrm>
            <a:custGeom>
              <a:avLst/>
              <a:gdLst/>
              <a:ahLst/>
              <a:cxnLst/>
              <a:rect l="l" t="t" r="r" b="b"/>
              <a:pathLst>
                <a:path w="4990870" h="4990870">
                  <a:moveTo>
                    <a:pt x="0" y="0"/>
                  </a:moveTo>
                  <a:lnTo>
                    <a:pt x="4990870" y="0"/>
                  </a:lnTo>
                  <a:lnTo>
                    <a:pt x="4990870" y="4990870"/>
                  </a:lnTo>
                  <a:lnTo>
                    <a:pt x="0" y="4990870"/>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sp>
        <p:grpSp>
          <p:nvGrpSpPr>
            <p:cNvPr id="11" name="Group 11"/>
            <p:cNvGrpSpPr/>
            <p:nvPr/>
          </p:nvGrpSpPr>
          <p:grpSpPr>
            <a:xfrm>
              <a:off x="0" y="0"/>
              <a:ext cx="9725326" cy="5898342"/>
              <a:chOff x="0" y="0"/>
              <a:chExt cx="4493798" cy="2725456"/>
            </a:xfrm>
          </p:grpSpPr>
          <p:sp>
            <p:nvSpPr>
              <p:cNvPr id="12" name="Freeform 12"/>
              <p:cNvSpPr/>
              <p:nvPr/>
            </p:nvSpPr>
            <p:spPr>
              <a:xfrm>
                <a:off x="0" y="0"/>
                <a:ext cx="4493798" cy="2725457"/>
              </a:xfrm>
              <a:custGeom>
                <a:avLst/>
                <a:gdLst/>
                <a:ahLst/>
                <a:cxnLst/>
                <a:rect l="l" t="t" r="r" b="b"/>
                <a:pathLst>
                  <a:path w="4493798" h="2725457">
                    <a:moveTo>
                      <a:pt x="4369338" y="2725457"/>
                    </a:moveTo>
                    <a:lnTo>
                      <a:pt x="124460" y="2725457"/>
                    </a:lnTo>
                    <a:cubicBezTo>
                      <a:pt x="55880" y="2725457"/>
                      <a:pt x="0" y="2669577"/>
                      <a:pt x="0" y="2600996"/>
                    </a:cubicBezTo>
                    <a:lnTo>
                      <a:pt x="0" y="124460"/>
                    </a:lnTo>
                    <a:cubicBezTo>
                      <a:pt x="0" y="55880"/>
                      <a:pt x="55880" y="0"/>
                      <a:pt x="124460" y="0"/>
                    </a:cubicBezTo>
                    <a:lnTo>
                      <a:pt x="4369338" y="0"/>
                    </a:lnTo>
                    <a:cubicBezTo>
                      <a:pt x="4437917" y="0"/>
                      <a:pt x="4493798" y="55880"/>
                      <a:pt x="4493798" y="124460"/>
                    </a:cubicBezTo>
                    <a:lnTo>
                      <a:pt x="4493798" y="2600997"/>
                    </a:lnTo>
                    <a:cubicBezTo>
                      <a:pt x="4493798" y="2669577"/>
                      <a:pt x="4437917" y="2725457"/>
                      <a:pt x="4369338" y="2725457"/>
                    </a:cubicBezTo>
                    <a:close/>
                  </a:path>
                </a:pathLst>
              </a:custGeom>
              <a:solidFill>
                <a:srgbClr val="FDFAFA"/>
              </a:solidFill>
            </p:spPr>
          </p:sp>
        </p:grpSp>
        <p:sp>
          <p:nvSpPr>
            <p:cNvPr id="13" name="TextBox 13"/>
            <p:cNvSpPr txBox="1"/>
            <p:nvPr/>
          </p:nvSpPr>
          <p:spPr>
            <a:xfrm>
              <a:off x="547603" y="1959437"/>
              <a:ext cx="8535932" cy="3938905"/>
            </a:xfrm>
            <a:prstGeom prst="rect">
              <a:avLst/>
            </a:prstGeom>
          </p:spPr>
          <p:txBody>
            <a:bodyPr lIns="0" tIns="0" rIns="0" bIns="0" rtlCol="0" anchor="t">
              <a:spAutoFit/>
            </a:bodyPr>
            <a:lstStyle/>
            <a:p>
              <a:pPr algn="l">
                <a:lnSpc>
                  <a:spcPts val="2940"/>
                </a:lnSpc>
              </a:pPr>
              <a:r>
                <a:rPr lang="en-US" sz="2100" dirty="0">
                  <a:solidFill>
                    <a:srgbClr val="295773"/>
                  </a:solidFill>
                  <a:latin typeface="Roboto"/>
                  <a:ea typeface="Roboto"/>
                  <a:cs typeface="Roboto"/>
                  <a:sym typeface="Roboto"/>
                </a:rPr>
                <a:t>Framework: Spring Boot (Microservices Architecture)</a:t>
              </a:r>
            </a:p>
            <a:p>
              <a:pPr algn="l">
                <a:lnSpc>
                  <a:spcPts val="2940"/>
                </a:lnSpc>
              </a:pPr>
              <a:r>
                <a:rPr lang="en-US" sz="2100" dirty="0">
                  <a:solidFill>
                    <a:srgbClr val="295773"/>
                  </a:solidFill>
                  <a:latin typeface="Roboto"/>
                  <a:ea typeface="Roboto"/>
                  <a:cs typeface="Roboto"/>
                  <a:sym typeface="Roboto"/>
                </a:rPr>
                <a:t>Language: Java 21</a:t>
              </a:r>
            </a:p>
            <a:p>
              <a:pPr algn="l">
                <a:lnSpc>
                  <a:spcPts val="2940"/>
                </a:lnSpc>
              </a:pPr>
              <a:r>
                <a:rPr lang="en-US" sz="2100" dirty="0">
                  <a:solidFill>
                    <a:srgbClr val="295773"/>
                  </a:solidFill>
                  <a:latin typeface="Roboto"/>
                  <a:ea typeface="Roboto"/>
                  <a:cs typeface="Roboto"/>
                  <a:sym typeface="Roboto"/>
                </a:rPr>
                <a:t>Data Access: Spring Data JPA</a:t>
              </a:r>
            </a:p>
            <a:p>
              <a:pPr algn="l">
                <a:lnSpc>
                  <a:spcPts val="2940"/>
                </a:lnSpc>
              </a:pPr>
              <a:r>
                <a:rPr lang="en-US" sz="2100" dirty="0">
                  <a:solidFill>
                    <a:srgbClr val="295773"/>
                  </a:solidFill>
                  <a:latin typeface="Roboto"/>
                  <a:ea typeface="Roboto"/>
                  <a:cs typeface="Roboto"/>
                  <a:sym typeface="Roboto"/>
                </a:rPr>
                <a:t>Security: Spring Security (JWT)</a:t>
              </a:r>
            </a:p>
            <a:p>
              <a:pPr algn="l">
                <a:lnSpc>
                  <a:spcPts val="2940"/>
                </a:lnSpc>
              </a:pPr>
              <a:r>
                <a:rPr lang="en-US" sz="2100" dirty="0">
                  <a:solidFill>
                    <a:srgbClr val="295773"/>
                  </a:solidFill>
                  <a:latin typeface="Roboto"/>
                  <a:ea typeface="Roboto"/>
                  <a:cs typeface="Roboto"/>
                  <a:sym typeface="Roboto"/>
                </a:rPr>
                <a:t>REST APIs: Exposed via Spring MVC</a:t>
              </a:r>
            </a:p>
            <a:p>
              <a:pPr algn="l">
                <a:lnSpc>
                  <a:spcPts val="2940"/>
                </a:lnSpc>
              </a:pPr>
              <a:r>
                <a:rPr lang="en-US" sz="2100" dirty="0">
                  <a:solidFill>
                    <a:srgbClr val="295773"/>
                  </a:solidFill>
                  <a:latin typeface="Roboto"/>
                  <a:ea typeface="Roboto"/>
                  <a:cs typeface="Roboto"/>
                  <a:sym typeface="Roboto"/>
                </a:rPr>
                <a:t>Logging: SLF4J</a:t>
              </a:r>
            </a:p>
            <a:p>
              <a:pPr algn="l">
                <a:lnSpc>
                  <a:spcPts val="2940"/>
                </a:lnSpc>
              </a:pPr>
              <a:r>
                <a:rPr lang="en-US" sz="2100" dirty="0">
                  <a:solidFill>
                    <a:srgbClr val="295773"/>
                  </a:solidFill>
                  <a:latin typeface="Roboto"/>
                  <a:ea typeface="Roboto"/>
                  <a:cs typeface="Roboto"/>
                  <a:sym typeface="Roboto"/>
                </a:rPr>
                <a:t>Code Simplification: Lombok</a:t>
              </a:r>
            </a:p>
            <a:p>
              <a:pPr algn="l">
                <a:lnSpc>
                  <a:spcPts val="2940"/>
                </a:lnSpc>
                <a:spcBef>
                  <a:spcPct val="0"/>
                </a:spcBef>
              </a:pPr>
              <a:endParaRPr lang="en-US" sz="2100" dirty="0">
                <a:solidFill>
                  <a:srgbClr val="295773"/>
                </a:solidFill>
                <a:latin typeface="Roboto"/>
                <a:ea typeface="Roboto"/>
                <a:cs typeface="Roboto"/>
                <a:sym typeface="Roboto"/>
              </a:endParaRPr>
            </a:p>
          </p:txBody>
        </p:sp>
        <p:sp>
          <p:nvSpPr>
            <p:cNvPr id="14" name="TextBox 14"/>
            <p:cNvSpPr txBox="1"/>
            <p:nvPr/>
          </p:nvSpPr>
          <p:spPr>
            <a:xfrm>
              <a:off x="547603" y="965007"/>
              <a:ext cx="5324156" cy="685637"/>
            </a:xfrm>
            <a:prstGeom prst="rect">
              <a:avLst/>
            </a:prstGeom>
          </p:spPr>
          <p:txBody>
            <a:bodyPr lIns="0" tIns="0" rIns="0" bIns="0" rtlCol="0" anchor="t">
              <a:spAutoFit/>
            </a:bodyPr>
            <a:lstStyle/>
            <a:p>
              <a:pPr algn="l">
                <a:lnSpc>
                  <a:spcPts val="4206"/>
                </a:lnSpc>
              </a:pPr>
              <a:r>
                <a:rPr lang="en-US" sz="3004" b="1">
                  <a:solidFill>
                    <a:srgbClr val="295773"/>
                  </a:solidFill>
                  <a:latin typeface="Roboto Bold"/>
                  <a:ea typeface="Roboto Bold"/>
                  <a:cs typeface="Roboto Bold"/>
                  <a:sym typeface="Roboto Bold"/>
                </a:rPr>
                <a:t>BACKEND</a:t>
              </a:r>
            </a:p>
          </p:txBody>
        </p:sp>
      </p:grpSp>
      <p:grpSp>
        <p:nvGrpSpPr>
          <p:cNvPr id="15" name="Group 15"/>
          <p:cNvGrpSpPr/>
          <p:nvPr/>
        </p:nvGrpSpPr>
        <p:grpSpPr>
          <a:xfrm>
            <a:off x="1853251" y="5634832"/>
            <a:ext cx="5568662" cy="4752597"/>
            <a:chOff x="0" y="0"/>
            <a:chExt cx="7424883" cy="6336796"/>
          </a:xfrm>
        </p:grpSpPr>
        <p:sp>
          <p:nvSpPr>
            <p:cNvPr id="16" name="Freeform 16"/>
            <p:cNvSpPr/>
            <p:nvPr/>
          </p:nvSpPr>
          <p:spPr>
            <a:xfrm>
              <a:off x="2434012" y="1345925"/>
              <a:ext cx="4990870" cy="4990870"/>
            </a:xfrm>
            <a:custGeom>
              <a:avLst/>
              <a:gdLst/>
              <a:ahLst/>
              <a:cxnLst/>
              <a:rect l="l" t="t" r="r" b="b"/>
              <a:pathLst>
                <a:path w="4990870" h="4990870">
                  <a:moveTo>
                    <a:pt x="0" y="0"/>
                  </a:moveTo>
                  <a:lnTo>
                    <a:pt x="4990871" y="0"/>
                  </a:lnTo>
                  <a:lnTo>
                    <a:pt x="4990871" y="4990871"/>
                  </a:lnTo>
                  <a:lnTo>
                    <a:pt x="0" y="4990871"/>
                  </a:lnTo>
                  <a:lnTo>
                    <a:pt x="0" y="0"/>
                  </a:lnTo>
                  <a:close/>
                </a:path>
              </a:pathLst>
            </a:custGeom>
            <a:blipFill>
              <a:blip r:embed="rId2">
                <a:alphaModFix amt="29000"/>
                <a:extLst>
                  <a:ext uri="{96DAC541-7B7A-43D3-8B79-37D633B846F1}">
                    <asvg:svgBlip xmlns:asvg="http://schemas.microsoft.com/office/drawing/2016/SVG/main" r:embed="rId3"/>
                  </a:ext>
                </a:extLst>
              </a:blip>
              <a:stretch>
                <a:fillRect/>
              </a:stretch>
            </a:blipFill>
          </p:spPr>
        </p:sp>
        <p:grpSp>
          <p:nvGrpSpPr>
            <p:cNvPr id="17" name="Group 17"/>
            <p:cNvGrpSpPr/>
            <p:nvPr/>
          </p:nvGrpSpPr>
          <p:grpSpPr>
            <a:xfrm>
              <a:off x="0" y="0"/>
              <a:ext cx="5854053" cy="4907742"/>
              <a:chOff x="0" y="0"/>
              <a:chExt cx="2704992" cy="2267728"/>
            </a:xfrm>
          </p:grpSpPr>
          <p:sp>
            <p:nvSpPr>
              <p:cNvPr id="18" name="Freeform 18"/>
              <p:cNvSpPr/>
              <p:nvPr/>
            </p:nvSpPr>
            <p:spPr>
              <a:xfrm>
                <a:off x="0" y="0"/>
                <a:ext cx="2704992" cy="2267728"/>
              </a:xfrm>
              <a:custGeom>
                <a:avLst/>
                <a:gdLst/>
                <a:ahLst/>
                <a:cxnLst/>
                <a:rect l="l" t="t" r="r" b="b"/>
                <a:pathLst>
                  <a:path w="2704992" h="2267728">
                    <a:moveTo>
                      <a:pt x="2580532" y="2267728"/>
                    </a:moveTo>
                    <a:lnTo>
                      <a:pt x="124460" y="2267728"/>
                    </a:lnTo>
                    <a:cubicBezTo>
                      <a:pt x="55880" y="2267728"/>
                      <a:pt x="0" y="2211848"/>
                      <a:pt x="0" y="2143268"/>
                    </a:cubicBezTo>
                    <a:lnTo>
                      <a:pt x="0" y="124460"/>
                    </a:lnTo>
                    <a:cubicBezTo>
                      <a:pt x="0" y="55880"/>
                      <a:pt x="55880" y="0"/>
                      <a:pt x="124460" y="0"/>
                    </a:cubicBezTo>
                    <a:lnTo>
                      <a:pt x="2580532" y="0"/>
                    </a:lnTo>
                    <a:cubicBezTo>
                      <a:pt x="2649112" y="0"/>
                      <a:pt x="2704992" y="55880"/>
                      <a:pt x="2704992" y="124460"/>
                    </a:cubicBezTo>
                    <a:lnTo>
                      <a:pt x="2704992" y="2143268"/>
                    </a:lnTo>
                    <a:cubicBezTo>
                      <a:pt x="2704992" y="2211848"/>
                      <a:pt x="2649112" y="2267728"/>
                      <a:pt x="2580532" y="2267728"/>
                    </a:cubicBezTo>
                    <a:close/>
                  </a:path>
                </a:pathLst>
              </a:custGeom>
              <a:solidFill>
                <a:srgbClr val="FDFAFA"/>
              </a:solidFill>
            </p:spPr>
          </p:sp>
        </p:grpSp>
        <p:sp>
          <p:nvSpPr>
            <p:cNvPr id="19" name="TextBox 19"/>
            <p:cNvSpPr txBox="1"/>
            <p:nvPr/>
          </p:nvSpPr>
          <p:spPr>
            <a:xfrm>
              <a:off x="547603" y="1959437"/>
              <a:ext cx="4844122" cy="2948305"/>
            </a:xfrm>
            <a:prstGeom prst="rect">
              <a:avLst/>
            </a:prstGeom>
          </p:spPr>
          <p:txBody>
            <a:bodyPr lIns="0" tIns="0" rIns="0" bIns="0" rtlCol="0" anchor="t">
              <a:spAutoFit/>
            </a:bodyPr>
            <a:lstStyle/>
            <a:p>
              <a:pPr algn="l">
                <a:lnSpc>
                  <a:spcPts val="2940"/>
                </a:lnSpc>
              </a:pPr>
              <a:r>
                <a:rPr lang="en-US" sz="2100">
                  <a:solidFill>
                    <a:srgbClr val="295773"/>
                  </a:solidFill>
                  <a:latin typeface="Roboto"/>
                  <a:ea typeface="Roboto"/>
                  <a:cs typeface="Roboto"/>
                  <a:sym typeface="Roboto"/>
                </a:rPr>
                <a:t>Database: MySQL 8</a:t>
              </a:r>
            </a:p>
            <a:p>
              <a:pPr algn="l">
                <a:lnSpc>
                  <a:spcPts val="2940"/>
                </a:lnSpc>
              </a:pPr>
              <a:r>
                <a:rPr lang="en-US" sz="2100">
                  <a:solidFill>
                    <a:srgbClr val="295773"/>
                  </a:solidFill>
                  <a:latin typeface="Roboto"/>
                  <a:ea typeface="Roboto"/>
                  <a:cs typeface="Roboto"/>
                  <a:sym typeface="Roboto"/>
                </a:rPr>
                <a:t>Containerization: Docker</a:t>
              </a:r>
            </a:p>
            <a:p>
              <a:pPr algn="l">
                <a:lnSpc>
                  <a:spcPts val="2940"/>
                </a:lnSpc>
              </a:pPr>
              <a:r>
                <a:rPr lang="en-US" sz="2100">
                  <a:solidFill>
                    <a:srgbClr val="295773"/>
                  </a:solidFill>
                  <a:latin typeface="Roboto"/>
                  <a:ea typeface="Roboto"/>
                  <a:cs typeface="Roboto"/>
                  <a:sym typeface="Roboto"/>
                </a:rPr>
                <a:t>API Testing: Swagger UI</a:t>
              </a:r>
            </a:p>
            <a:p>
              <a:pPr algn="l">
                <a:lnSpc>
                  <a:spcPts val="2940"/>
                </a:lnSpc>
              </a:pPr>
              <a:r>
                <a:rPr lang="en-US" sz="2100">
                  <a:solidFill>
                    <a:srgbClr val="295773"/>
                  </a:solidFill>
                  <a:latin typeface="Roboto"/>
                  <a:ea typeface="Roboto"/>
                  <a:cs typeface="Roboto"/>
                  <a:sym typeface="Roboto"/>
                </a:rPr>
                <a:t>Deployment: Docker Desktop</a:t>
              </a:r>
            </a:p>
            <a:p>
              <a:pPr algn="l">
                <a:lnSpc>
                  <a:spcPts val="2940"/>
                </a:lnSpc>
              </a:pPr>
              <a:r>
                <a:rPr lang="en-US" sz="2100">
                  <a:solidFill>
                    <a:srgbClr val="295773"/>
                  </a:solidFill>
                  <a:latin typeface="Roboto"/>
                  <a:ea typeface="Roboto"/>
                  <a:cs typeface="Roboto"/>
                  <a:sym typeface="Roboto"/>
                </a:rPr>
                <a:t>Monitoring: SonarQube</a:t>
              </a:r>
            </a:p>
            <a:p>
              <a:pPr algn="l">
                <a:lnSpc>
                  <a:spcPts val="2940"/>
                </a:lnSpc>
                <a:spcBef>
                  <a:spcPct val="0"/>
                </a:spcBef>
              </a:pPr>
              <a:endParaRPr lang="en-US" sz="2100">
                <a:solidFill>
                  <a:srgbClr val="295773"/>
                </a:solidFill>
                <a:latin typeface="Roboto"/>
                <a:ea typeface="Roboto"/>
                <a:cs typeface="Roboto"/>
                <a:sym typeface="Roboto"/>
              </a:endParaRPr>
            </a:p>
          </p:txBody>
        </p:sp>
        <p:sp>
          <p:nvSpPr>
            <p:cNvPr id="20" name="TextBox 20"/>
            <p:cNvSpPr txBox="1"/>
            <p:nvPr/>
          </p:nvSpPr>
          <p:spPr>
            <a:xfrm>
              <a:off x="547603" y="965007"/>
              <a:ext cx="5324156" cy="685637"/>
            </a:xfrm>
            <a:prstGeom prst="rect">
              <a:avLst/>
            </a:prstGeom>
          </p:spPr>
          <p:txBody>
            <a:bodyPr lIns="0" tIns="0" rIns="0" bIns="0" rtlCol="0" anchor="t">
              <a:spAutoFit/>
            </a:bodyPr>
            <a:lstStyle/>
            <a:p>
              <a:pPr algn="l">
                <a:lnSpc>
                  <a:spcPts val="4206"/>
                </a:lnSpc>
              </a:pPr>
              <a:r>
                <a:rPr lang="en-US" sz="3004" b="1">
                  <a:solidFill>
                    <a:srgbClr val="295773"/>
                  </a:solidFill>
                  <a:latin typeface="Roboto Bold"/>
                  <a:ea typeface="Roboto Bold"/>
                  <a:cs typeface="Roboto Bold"/>
                  <a:sym typeface="Roboto Bold"/>
                </a:rPr>
                <a:t>INFRASTRUCTURE</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904875"/>
            <a:ext cx="4762500" cy="929742"/>
          </a:xfrm>
          <a:prstGeom prst="rect">
            <a:avLst/>
          </a:prstGeom>
        </p:spPr>
        <p:txBody>
          <a:bodyPr wrap="square" lIns="0" tIns="0" rIns="0" bIns="0" rtlCol="0" anchor="t">
            <a:spAutoFit/>
          </a:bodyPr>
          <a:lstStyle/>
          <a:p>
            <a:pPr algn="ctr">
              <a:lnSpc>
                <a:spcPts val="7840"/>
              </a:lnSpc>
            </a:pPr>
            <a:r>
              <a:rPr lang="en-US" sz="5600" b="1" dirty="0">
                <a:solidFill>
                  <a:srgbClr val="295773"/>
                </a:solidFill>
                <a:latin typeface="Roboto Bold"/>
                <a:ea typeface="Roboto Bold"/>
                <a:cs typeface="Roboto Bold"/>
                <a:sym typeface="Roboto Bold"/>
              </a:rPr>
              <a:t>Class Diagram</a:t>
            </a:r>
          </a:p>
        </p:txBody>
      </p:sp>
      <p:grpSp>
        <p:nvGrpSpPr>
          <p:cNvPr id="3" name="Group 3"/>
          <p:cNvGrpSpPr/>
          <p:nvPr/>
        </p:nvGrpSpPr>
        <p:grpSpPr>
          <a:xfrm>
            <a:off x="1028700" y="1877060"/>
            <a:ext cx="7649095" cy="7649095"/>
            <a:chOff x="0" y="0"/>
            <a:chExt cx="6350000" cy="6350000"/>
          </a:xfrm>
        </p:grpSpPr>
        <p:sp>
          <p:nvSpPr>
            <p:cNvPr id="4" name="Freeform 4"/>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lnTo>
                    <a:pt x="6350000" y="5956300"/>
                  </a:lnTo>
                  <a:cubicBezTo>
                    <a:pt x="6350000" y="6174740"/>
                    <a:pt x="6173470" y="6351270"/>
                    <a:pt x="5955030" y="6351270"/>
                  </a:cubicBezTo>
                  <a:lnTo>
                    <a:pt x="394970" y="6351270"/>
                  </a:lnTo>
                  <a:cubicBezTo>
                    <a:pt x="176530" y="6350000"/>
                    <a:pt x="0" y="6173470"/>
                    <a:pt x="0" y="5955030"/>
                  </a:cubicBezTo>
                  <a:close/>
                </a:path>
              </a:pathLst>
            </a:custGeom>
            <a:blipFill>
              <a:blip r:embed="rId2"/>
              <a:stretch>
                <a:fillRect l="-1605" r="-1605"/>
              </a:stretch>
            </a:blipFill>
          </p:spPr>
        </p:sp>
      </p:grpSp>
      <p:grpSp>
        <p:nvGrpSpPr>
          <p:cNvPr id="5" name="Group 5"/>
          <p:cNvGrpSpPr/>
          <p:nvPr/>
        </p:nvGrpSpPr>
        <p:grpSpPr>
          <a:xfrm>
            <a:off x="9610205" y="1877060"/>
            <a:ext cx="7649095" cy="7649095"/>
            <a:chOff x="0" y="0"/>
            <a:chExt cx="6350000" cy="6350000"/>
          </a:xfrm>
        </p:grpSpPr>
        <p:sp>
          <p:nvSpPr>
            <p:cNvPr id="6" name="Freeform 6"/>
            <p:cNvSpPr/>
            <p:nvPr/>
          </p:nvSpPr>
          <p:spPr>
            <a:xfrm rot="6000">
              <a:off x="-5230" y="-5228"/>
              <a:ext cx="6360459" cy="6361346"/>
            </a:xfrm>
            <a:custGeom>
              <a:avLst/>
              <a:gdLst/>
              <a:ahLst/>
              <a:cxnLst/>
              <a:rect l="l" t="t" r="r" b="b"/>
              <a:pathLst>
                <a:path w="6360459" h="6361346">
                  <a:moveTo>
                    <a:pt x="10086" y="5965795"/>
                  </a:moveTo>
                  <a:lnTo>
                    <a:pt x="382" y="405744"/>
                  </a:lnTo>
                  <a:cubicBezTo>
                    <a:pt x="0" y="187304"/>
                    <a:pt x="176222" y="10466"/>
                    <a:pt x="394662" y="10085"/>
                  </a:cubicBezTo>
                  <a:lnTo>
                    <a:pt x="5955983" y="379"/>
                  </a:lnTo>
                  <a:cubicBezTo>
                    <a:pt x="6173153" y="0"/>
                    <a:pt x="6349991" y="176221"/>
                    <a:pt x="6350372" y="394661"/>
                  </a:cubicBezTo>
                  <a:lnTo>
                    <a:pt x="6360078" y="5955982"/>
                  </a:lnTo>
                  <a:cubicBezTo>
                    <a:pt x="6360460" y="6174422"/>
                    <a:pt x="6184238" y="6351260"/>
                    <a:pt x="5965798" y="6351641"/>
                  </a:cubicBezTo>
                  <a:lnTo>
                    <a:pt x="405747" y="6361345"/>
                  </a:lnTo>
                  <a:cubicBezTo>
                    <a:pt x="187305" y="6360456"/>
                    <a:pt x="10467" y="6184235"/>
                    <a:pt x="10086" y="5965795"/>
                  </a:cubicBezTo>
                  <a:close/>
                </a:path>
              </a:pathLst>
            </a:custGeom>
            <a:blipFill>
              <a:blip r:embed="rId3"/>
              <a:stretch>
                <a:fillRect l="-47431" t="-7" r="-52742" b="-59"/>
              </a:stretch>
            </a:blipFill>
          </p:spPr>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611416" y="4274503"/>
            <a:ext cx="7266384" cy="1566544"/>
          </a:xfrm>
          <a:prstGeom prst="rect">
            <a:avLst/>
          </a:prstGeom>
        </p:spPr>
        <p:txBody>
          <a:bodyPr wrap="square" lIns="0" tIns="0" rIns="0" bIns="0" rtlCol="0" anchor="t">
            <a:spAutoFit/>
          </a:bodyPr>
          <a:lstStyle/>
          <a:p>
            <a:pPr algn="ctr">
              <a:lnSpc>
                <a:spcPts val="12880"/>
              </a:lnSpc>
            </a:pPr>
            <a:r>
              <a:rPr lang="en-US" sz="9200" b="1" dirty="0">
                <a:solidFill>
                  <a:srgbClr val="000000"/>
                </a:solidFill>
                <a:latin typeface="Canva Sans Bold"/>
                <a:ea typeface="Canva Sans Bold"/>
                <a:cs typeface="Canva Sans Bold"/>
                <a:sym typeface="Canva Sans Bold"/>
              </a:rPr>
              <a:t>Screenshots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861802"/>
            <a:ext cx="16230600" cy="7533752"/>
          </a:xfrm>
          <a:custGeom>
            <a:avLst/>
            <a:gdLst/>
            <a:ahLst/>
            <a:cxnLst/>
            <a:rect l="l" t="t" r="r" b="b"/>
            <a:pathLst>
              <a:path w="16230600" h="7533752">
                <a:moveTo>
                  <a:pt x="0" y="0"/>
                </a:moveTo>
                <a:lnTo>
                  <a:pt x="16230600" y="0"/>
                </a:lnTo>
                <a:lnTo>
                  <a:pt x="16230600" y="7533751"/>
                </a:lnTo>
                <a:lnTo>
                  <a:pt x="0" y="7533751"/>
                </a:lnTo>
                <a:lnTo>
                  <a:pt x="0" y="0"/>
                </a:lnTo>
                <a:close/>
              </a:path>
            </a:pathLst>
          </a:custGeom>
          <a:blipFill>
            <a:blip r:embed="rId2"/>
            <a:stretch>
              <a:fillRect t="-9220" b="-7398"/>
            </a:stretch>
          </a:blipFill>
        </p:spPr>
      </p:sp>
      <p:sp>
        <p:nvSpPr>
          <p:cNvPr id="3" name="TextBox 3"/>
          <p:cNvSpPr txBox="1"/>
          <p:nvPr/>
        </p:nvSpPr>
        <p:spPr>
          <a:xfrm>
            <a:off x="1028700" y="904875"/>
            <a:ext cx="2081907" cy="972185"/>
          </a:xfrm>
          <a:prstGeom prst="rect">
            <a:avLst/>
          </a:prstGeom>
        </p:spPr>
        <p:txBody>
          <a:bodyPr lIns="0" tIns="0" rIns="0" bIns="0" rtlCol="0" anchor="t">
            <a:spAutoFit/>
          </a:bodyPr>
          <a:lstStyle/>
          <a:p>
            <a:pPr algn="ctr">
              <a:lnSpc>
                <a:spcPts val="7840"/>
              </a:lnSpc>
            </a:pPr>
            <a:r>
              <a:rPr lang="en-US" sz="5600" b="1" dirty="0">
                <a:solidFill>
                  <a:srgbClr val="295773"/>
                </a:solidFill>
                <a:latin typeface="Roboto Bold"/>
                <a:ea typeface="Roboto Bold"/>
                <a:cs typeface="Roboto Bold"/>
                <a:sym typeface="Roboto Bold"/>
              </a:rPr>
              <a:t>Admin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433045"/>
            <a:ext cx="13663993" cy="7420909"/>
          </a:xfrm>
          <a:custGeom>
            <a:avLst/>
            <a:gdLst/>
            <a:ahLst/>
            <a:cxnLst/>
            <a:rect l="l" t="t" r="r" b="b"/>
            <a:pathLst>
              <a:path w="13663993" h="7420909">
                <a:moveTo>
                  <a:pt x="0" y="0"/>
                </a:moveTo>
                <a:lnTo>
                  <a:pt x="13663994" y="0"/>
                </a:lnTo>
                <a:lnTo>
                  <a:pt x="13663994" y="7420910"/>
                </a:lnTo>
                <a:lnTo>
                  <a:pt x="0" y="7420910"/>
                </a:lnTo>
                <a:lnTo>
                  <a:pt x="0" y="0"/>
                </a:lnTo>
                <a:close/>
              </a:path>
            </a:pathLst>
          </a:custGeom>
          <a:blipFill>
            <a:blip r:embed="rId2"/>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442199"/>
            <a:ext cx="13663993" cy="7402601"/>
          </a:xfrm>
          <a:custGeom>
            <a:avLst/>
            <a:gdLst/>
            <a:ahLst/>
            <a:cxnLst/>
            <a:rect l="l" t="t" r="r" b="b"/>
            <a:pathLst>
              <a:path w="13663993" h="7402601">
                <a:moveTo>
                  <a:pt x="0" y="0"/>
                </a:moveTo>
                <a:lnTo>
                  <a:pt x="13663994" y="0"/>
                </a:lnTo>
                <a:lnTo>
                  <a:pt x="13663994" y="7402602"/>
                </a:lnTo>
                <a:lnTo>
                  <a:pt x="0" y="7402602"/>
                </a:lnTo>
                <a:lnTo>
                  <a:pt x="0" y="0"/>
                </a:lnTo>
                <a:close/>
              </a:path>
            </a:pathLst>
          </a:custGeom>
          <a:blipFill>
            <a:blip r:embed="rId2"/>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12003" y="1451354"/>
            <a:ext cx="13663993" cy="7384293"/>
          </a:xfrm>
          <a:custGeom>
            <a:avLst/>
            <a:gdLst/>
            <a:ahLst/>
            <a:cxnLst/>
            <a:rect l="l" t="t" r="r" b="b"/>
            <a:pathLst>
              <a:path w="13663993" h="7384293">
                <a:moveTo>
                  <a:pt x="0" y="0"/>
                </a:moveTo>
                <a:lnTo>
                  <a:pt x="13663994" y="0"/>
                </a:lnTo>
                <a:lnTo>
                  <a:pt x="13663994" y="7384292"/>
                </a:lnTo>
                <a:lnTo>
                  <a:pt x="0" y="7384292"/>
                </a:lnTo>
                <a:lnTo>
                  <a:pt x="0" y="0"/>
                </a:lnTo>
                <a:close/>
              </a:path>
            </a:pathLst>
          </a:custGeom>
          <a:blipFill>
            <a:blip r:embed="rId2"/>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196</Words>
  <Application>Microsoft Office PowerPoint</Application>
  <PresentationFormat>Custom</PresentationFormat>
  <Paragraphs>31</Paragraphs>
  <Slides>21</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Canva Sans</vt:lpstr>
      <vt:lpstr>Canva Sans Bold</vt:lpstr>
      <vt:lpstr>Roboto Bold</vt:lpstr>
      <vt:lpstr>Arial</vt:lpstr>
      <vt:lpstr>Roboto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ASSET MANAGEMENT</dc:title>
  <cp:lastModifiedBy>P Yakesh Balaji Raja</cp:lastModifiedBy>
  <cp:revision>3</cp:revision>
  <dcterms:created xsi:type="dcterms:W3CDTF">2006-08-16T00:00:00Z</dcterms:created>
  <dcterms:modified xsi:type="dcterms:W3CDTF">2025-06-23T10:40:27Z</dcterms:modified>
  <dc:identifier>DAGq_diKPko</dc:identifier>
</cp:coreProperties>
</file>

<file path=docProps/thumbnail.jpeg>
</file>